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82" r:id="rId3"/>
    <p:sldId id="1117" r:id="rId4"/>
    <p:sldId id="1080" r:id="rId5"/>
    <p:sldId id="1118" r:id="rId6"/>
    <p:sldId id="1119" r:id="rId7"/>
    <p:sldId id="1113" r:id="rId8"/>
    <p:sldId id="602" r:id="rId9"/>
    <p:sldId id="273" r:id="rId10"/>
    <p:sldId id="274" r:id="rId11"/>
    <p:sldId id="275" r:id="rId12"/>
    <p:sldId id="27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080"/>
            <p14:sldId id="1118"/>
            <p14:sldId id="1119"/>
            <p14:sldId id="111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82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2021-04-01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Newton's method for finding extrema</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Newton's method for finding extrema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Newton's method for finding extrema</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Newton's method for finding extrema</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for finding extrema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 for finding extrema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Newton's method for finding extrema</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6.bin"/><Relationship Id="rId3" Type="http://schemas.openxmlformats.org/officeDocument/2006/relationships/audio" Target="../media/media6.m4a"/><Relationship Id="rId7" Type="http://schemas.openxmlformats.org/officeDocument/2006/relationships/oleObject" Target="../embeddings/oleObject3.bin"/><Relationship Id="rId12" Type="http://schemas.openxmlformats.org/officeDocument/2006/relationships/image" Target="../media/image13.wmf"/><Relationship Id="rId17" Type="http://schemas.openxmlformats.org/officeDocument/2006/relationships/image" Target="../media/image8.png"/><Relationship Id="rId2" Type="http://schemas.microsoft.com/office/2007/relationships/media" Target="../media/media6.m4a"/><Relationship Id="rId16" Type="http://schemas.openxmlformats.org/officeDocument/2006/relationships/image" Target="../media/image15.wmf"/><Relationship Id="rId1" Type="http://schemas.openxmlformats.org/officeDocument/2006/relationships/tags" Target="../tags/tag4.xml"/><Relationship Id="rId6" Type="http://schemas.openxmlformats.org/officeDocument/2006/relationships/image" Target="../media/image10.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4.bin"/><Relationship Id="rId1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Newton’s method for</a:t>
            </a:r>
            <a:br>
              <a:rPr lang="en-US" dirty="0"/>
            </a:br>
            <a:r>
              <a:rPr lang="en-US" dirty="0"/>
              <a:t>finding extrema</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7F2CFBA4-B286-4B78-B91C-1CDAE53033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347"/>
    </mc:Choice>
    <mc:Fallback xmlns="">
      <p:transition spd="slow" advTm="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Newton's method for finding extrema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using Newton’s method to find extrema</a:t>
            </a:r>
          </a:p>
          <a:p>
            <a:pPr lvl="1"/>
            <a:r>
              <a:rPr lang="en-US" dirty="0"/>
              <a:t>Describe some issues</a:t>
            </a:r>
          </a:p>
          <a:p>
            <a:pPr lvl="1"/>
            <a:r>
              <a:rPr lang="en-US" dirty="0"/>
              <a:t>Look at an example</a:t>
            </a:r>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D378B9CF-9635-45D1-92D3-45E268564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 straight-forward idea:</a:t>
            </a:r>
          </a:p>
          <a:p>
            <a:pPr lvl="1"/>
            <a:r>
              <a:rPr lang="en-US" dirty="0"/>
              <a:t>Apply Newton’s method to the derivative</a:t>
            </a:r>
          </a:p>
          <a:p>
            <a:pPr lvl="1"/>
            <a:endParaRPr lang="en-US" dirty="0"/>
          </a:p>
          <a:p>
            <a:r>
              <a:rPr lang="en-US" dirty="0"/>
              <a:t>Issue: You’re not sure if the point is a maximum, a minimum, or a saddle point	</a:t>
            </a:r>
          </a:p>
          <a:p>
            <a:pPr lvl="1"/>
            <a:r>
              <a:rPr lang="en-US" dirty="0"/>
              <a:t>A saddle point is where the derivative is zero,</a:t>
            </a:r>
            <a:br>
              <a:rPr lang="en-US" dirty="0"/>
            </a:br>
            <a:r>
              <a:rPr lang="en-US" dirty="0"/>
              <a:t>		but the function does not achieve an extremum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7" name="Audio 6">
            <a:hlinkClick r:id="" action="ppaction://media"/>
            <a:extLst>
              <a:ext uri="{FF2B5EF4-FFF2-40B4-BE49-F238E27FC236}">
                <a16:creationId xmlns:a16="http://schemas.microsoft.com/office/drawing/2014/main" id="{1491C6EE-9799-4A5B-B0E3-3BE37DAADF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36741"/>
    </mc:Choice>
    <mc:Fallback xmlns="">
      <p:transition spd="slow" advTm="3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an initial approximation of the extremum </a:t>
            </a:r>
            <a:r>
              <a:rPr lang="en-US" i="1" dirty="0"/>
              <a:t>x</a:t>
            </a:r>
            <a:r>
              <a:rPr lang="en-US" baseline="-25000" dirty="0"/>
              <a:t>0</a:t>
            </a:r>
            <a:r>
              <a:rPr lang="en-US" dirty="0"/>
              <a:t>, 	let</a:t>
            </a:r>
          </a:p>
          <a:p>
            <a:endParaRPr lang="en-US" dirty="0"/>
          </a:p>
          <a:p>
            <a:endParaRPr lang="en-US" dirty="0"/>
          </a:p>
          <a:p>
            <a:pPr lvl="1"/>
            <a:endParaRPr lang="en-US" dirty="0"/>
          </a:p>
          <a:p>
            <a:pPr lvl="1"/>
            <a:r>
              <a:rPr lang="en-US" dirty="0"/>
              <a:t>If the second derivative is non-zero,</a:t>
            </a:r>
            <a:br>
              <a:rPr lang="en-US" dirty="0"/>
            </a:br>
            <a:r>
              <a:rPr lang="en-US" dirty="0"/>
              <a:t>	if it converges, it will converge to an extremum</a:t>
            </a:r>
          </a:p>
          <a:p>
            <a:pPr lvl="1"/>
            <a:r>
              <a:rPr lang="en-US" dirty="0"/>
              <a:t>If </a:t>
            </a:r>
            <a:r>
              <a:rPr lang="en-US" i="1" dirty="0">
                <a:latin typeface="Times New Roman" panose="02020603050405020304" pitchFamily="18" charset="0"/>
              </a:rPr>
              <a:t>f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is the second derivative evaluated at our approximation of the extremum, then</a:t>
            </a:r>
          </a:p>
          <a:p>
            <a:pPr lvl="2"/>
            <a:r>
              <a:rPr lang="en-US" dirty="0"/>
              <a:t>It is a minimum if </a:t>
            </a:r>
            <a:r>
              <a:rPr lang="en-US" i="1" dirty="0">
                <a:latin typeface="Times New Roman" panose="02020603050405020304" pitchFamily="18" charset="0"/>
              </a:rPr>
              <a:t>f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&gt; 0</a:t>
            </a:r>
          </a:p>
          <a:p>
            <a:pPr lvl="2"/>
            <a:r>
              <a:rPr lang="en-US" dirty="0"/>
              <a:t>It is a maximum if </a:t>
            </a:r>
            <a:r>
              <a:rPr lang="en-US" i="1" dirty="0">
                <a:latin typeface="Times New Roman" panose="02020603050405020304" pitchFamily="18" charset="0"/>
              </a:rPr>
              <a:t>f </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&lt; 0</a:t>
            </a:r>
          </a:p>
          <a:p>
            <a:pPr lvl="1"/>
            <a:r>
              <a:rPr lang="en-US" dirty="0"/>
              <a:t>If it is a saddle point, we will have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r>
              <a:rPr lang="en-US" dirty="0"/>
              <a:t> convergence anyway…</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C55E5EC9-FF08-4C04-ADC5-B1A5E1C18683}"/>
              </a:ext>
            </a:extLst>
          </p:cNvPr>
          <p:cNvGraphicFramePr>
            <a:graphicFrameLocks noChangeAspect="1"/>
          </p:cNvGraphicFramePr>
          <p:nvPr>
            <p:extLst>
              <p:ext uri="{D42A27DB-BD31-4B8C-83A1-F6EECF244321}">
                <p14:modId xmlns:p14="http://schemas.microsoft.com/office/powerpoint/2010/main" val="2439173213"/>
              </p:ext>
            </p:extLst>
          </p:nvPr>
        </p:nvGraphicFramePr>
        <p:xfrm>
          <a:off x="3114983" y="2150716"/>
          <a:ext cx="2524369" cy="989948"/>
        </p:xfrm>
        <a:graphic>
          <a:graphicData uri="http://schemas.openxmlformats.org/presentationml/2006/ole">
            <mc:AlternateContent xmlns:mc="http://schemas.openxmlformats.org/markup-compatibility/2006">
              <mc:Choice xmlns:v="urn:schemas-microsoft-com:vml" Requires="v">
                <p:oleObj name="Equation" r:id="rId5" imgW="1295280" imgH="507960" progId="Equation.DSMT4">
                  <p:embed/>
                </p:oleObj>
              </mc:Choice>
              <mc:Fallback>
                <p:oleObj name="Equation" r:id="rId5" imgW="1295280" imgH="507960" progId="Equation.DSMT4">
                  <p:embed/>
                  <p:pic>
                    <p:nvPicPr>
                      <p:cNvPr id="0" name=""/>
                      <p:cNvPicPr/>
                      <p:nvPr/>
                    </p:nvPicPr>
                    <p:blipFill>
                      <a:blip r:embed="rId6"/>
                      <a:stretch>
                        <a:fillRect/>
                      </a:stretch>
                    </p:blipFill>
                    <p:spPr>
                      <a:xfrm>
                        <a:off x="3114983" y="2150716"/>
                        <a:ext cx="2524369" cy="98994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0B088FD-0872-47BD-984F-44BEF13CC99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81692"/>
    </mc:Choice>
    <mc:Fallback xmlns="">
      <p:transition spd="slow" advTm="8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theory, if </a:t>
            </a:r>
            <a:r>
              <a:rPr lang="en-US" i="1" dirty="0">
                <a:latin typeface="Times New Roman" panose="02020603050405020304" pitchFamily="18" charset="0"/>
              </a:rPr>
              <a:t>n</a:t>
            </a:r>
            <a:r>
              <a:rPr lang="en-US" dirty="0">
                <a:latin typeface="Times New Roman" panose="02020603050405020304" pitchFamily="18" charset="0"/>
              </a:rPr>
              <a:t> &gt; 0</a:t>
            </a:r>
            <a:r>
              <a:rPr lang="en-US" dirty="0"/>
              <a:t> and every derivative up to </a:t>
            </a:r>
            <a:r>
              <a:rPr lang="en-US" i="1" dirty="0">
                <a:latin typeface="Times New Roman" panose="02020603050405020304" pitchFamily="18" charset="0"/>
              </a:rPr>
              <a:t>f </a:t>
            </a:r>
            <a:r>
              <a:rPr lang="en-US" baseline="30000" dirty="0">
                <a:latin typeface="Times New Roman" panose="02020603050405020304" pitchFamily="18" charset="0"/>
              </a:rPr>
              <a:t>(2</a:t>
            </a:r>
            <a:r>
              <a:rPr lang="en-US" i="1" baseline="30000" dirty="0">
                <a:latin typeface="Times New Roman" panose="02020603050405020304" pitchFamily="18" charset="0"/>
              </a:rPr>
              <a:t>n</a:t>
            </a:r>
            <a:r>
              <a:rPr lang="en-US" baseline="30000" dirty="0">
                <a:latin typeface="Times New Roman" panose="02020603050405020304" pitchFamily="18" charset="0"/>
              </a:rPr>
              <a:t>)</a:t>
            </a:r>
            <a:r>
              <a:rPr lang="en-US" dirty="0">
                <a:latin typeface="Times New Roman" panose="02020603050405020304" pitchFamily="18" charset="0"/>
              </a:rPr>
              <a:t>(</a:t>
            </a:r>
            <a:r>
              <a:rPr lang="en-US" i="1" dirty="0" err="1">
                <a:latin typeface="Times New Roman" panose="02020603050405020304" pitchFamily="18" charset="0"/>
              </a:rPr>
              <a:t>x</a:t>
            </a:r>
            <a:r>
              <a:rPr lang="en-US" baseline="-25000" dirty="0" err="1">
                <a:latin typeface="Times New Roman" panose="02020603050405020304" pitchFamily="18" charset="0"/>
              </a:rPr>
              <a:t>ext</a:t>
            </a:r>
            <a:r>
              <a:rPr lang="en-US" dirty="0">
                <a:latin typeface="Times New Roman" panose="02020603050405020304" pitchFamily="18" charset="0"/>
              </a:rPr>
              <a:t>)</a:t>
            </a:r>
            <a:r>
              <a:rPr lang="en-US" dirty="0"/>
              <a:t> is zero,</a:t>
            </a:r>
            <a:br>
              <a:rPr lang="en-US" dirty="0"/>
            </a:br>
            <a:r>
              <a:rPr lang="en-US" dirty="0"/>
              <a:t>but </a:t>
            </a:r>
            <a:r>
              <a:rPr lang="en-US" i="1" dirty="0">
                <a:latin typeface="Times New Roman" panose="02020603050405020304" pitchFamily="18" charset="0"/>
              </a:rPr>
              <a:t>f </a:t>
            </a:r>
            <a:r>
              <a:rPr lang="en-US" baseline="30000" dirty="0">
                <a:latin typeface="Times New Roman" panose="02020603050405020304" pitchFamily="18" charset="0"/>
              </a:rPr>
              <a:t>(2</a:t>
            </a:r>
            <a:r>
              <a:rPr lang="en-US" i="1" baseline="30000" dirty="0">
                <a:latin typeface="Times New Roman" panose="02020603050405020304" pitchFamily="18" charset="0"/>
              </a:rPr>
              <a:t>n</a:t>
            </a:r>
            <a:r>
              <a:rPr lang="en-US" baseline="30000" dirty="0">
                <a:latin typeface="Times New Roman" panose="02020603050405020304" pitchFamily="18" charset="0"/>
              </a:rPr>
              <a:t>)</a:t>
            </a:r>
            <a:r>
              <a:rPr lang="en-US" dirty="0">
                <a:latin typeface="Times New Roman" panose="02020603050405020304" pitchFamily="18" charset="0"/>
              </a:rPr>
              <a:t>(</a:t>
            </a:r>
            <a:r>
              <a:rPr lang="en-US" i="1" dirty="0" err="1">
                <a:latin typeface="Times New Roman" panose="02020603050405020304" pitchFamily="18" charset="0"/>
              </a:rPr>
              <a:t>x</a:t>
            </a:r>
            <a:r>
              <a:rPr lang="en-US" baseline="-25000" dirty="0" err="1">
                <a:latin typeface="Times New Roman" panose="02020603050405020304" pitchFamily="18" charset="0"/>
              </a:rPr>
              <a:t>ext</a:t>
            </a:r>
            <a:r>
              <a:rPr lang="en-US" dirty="0">
                <a:latin typeface="Times New Roman" panose="02020603050405020304" pitchFamily="18" charset="0"/>
              </a:rPr>
              <a:t>) ≠ 0</a:t>
            </a:r>
            <a:r>
              <a:rPr lang="en-US" dirty="0"/>
              <a:t>, it will be an extremum</a:t>
            </a:r>
          </a:p>
          <a:p>
            <a:pPr lvl="1"/>
            <a:r>
              <a:rPr lang="en-US" dirty="0"/>
              <a:t>These situations do not usually occur in engineering</a:t>
            </a:r>
          </a:p>
          <a:p>
            <a:pPr lvl="1"/>
            <a:endParaRPr lang="en-US" dirty="0"/>
          </a:p>
          <a:p>
            <a:r>
              <a:rPr lang="en-US" dirty="0"/>
              <a:t>This algorithm will work well if we have formulas for the first and second derivatives</a:t>
            </a:r>
          </a:p>
          <a:p>
            <a:pPr lvl="1"/>
            <a:r>
              <a:rPr lang="en-US" dirty="0"/>
              <a:t>This is an excellent place to use automatic differentiation</a:t>
            </a:r>
          </a:p>
          <a:p>
            <a:pPr lvl="1"/>
            <a:endParaRPr lang="en-US" dirty="0"/>
          </a:p>
          <a:p>
            <a:r>
              <a:rPr lang="en-US" dirty="0"/>
              <a:t>If the derivatives must be approximated,</a:t>
            </a:r>
            <a:br>
              <a:rPr lang="en-US" dirty="0"/>
            </a:br>
            <a:r>
              <a:rPr lang="en-US" dirty="0"/>
              <a:t>	this technique will amplify that error</a:t>
            </a:r>
          </a:p>
          <a:p>
            <a:pPr lvl="1"/>
            <a:r>
              <a:rPr lang="en-US" dirty="0"/>
              <a:t>Other techniques are recommended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 for finding extrema</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13" name="Audio 12">
            <a:hlinkClick r:id="" action="ppaction://media"/>
            <a:extLst>
              <a:ext uri="{FF2B5EF4-FFF2-40B4-BE49-F238E27FC236}">
                <a16:creationId xmlns:a16="http://schemas.microsoft.com/office/drawing/2014/main" id="{B24BD08C-5108-4A51-A698-A17BB4FB025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5519433"/>
      </p:ext>
    </p:extLst>
  </p:cSld>
  <p:clrMapOvr>
    <a:masterClrMapping/>
  </p:clrMapOvr>
  <mc:AlternateContent xmlns:mc="http://schemas.openxmlformats.org/markup-compatibility/2006" xmlns:p14="http://schemas.microsoft.com/office/powerpoint/2010/main">
    <mc:Choice Requires="p14">
      <p:transition spd="slow" p14:dur="2000" advTm="103028"/>
    </mc:Choice>
    <mc:Fallback xmlns="">
      <p:transition spd="slow" advTm="10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2B95-847E-430E-BDC8-72180E2C246C}"/>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F759BD6F-CB00-4C41-ACE2-E7EF2E76293E}"/>
              </a:ext>
            </a:extLst>
          </p:cNvPr>
          <p:cNvSpPr>
            <a:spLocks noGrp="1"/>
          </p:cNvSpPr>
          <p:nvPr>
            <p:ph idx="1"/>
          </p:nvPr>
        </p:nvSpPr>
        <p:spPr/>
        <p:txBody>
          <a:bodyPr/>
          <a:lstStyle/>
          <a:p>
            <a:r>
              <a:rPr lang="en-US" dirty="0"/>
              <a:t>Consider this:</a:t>
            </a:r>
          </a:p>
        </p:txBody>
      </p:sp>
      <p:sp>
        <p:nvSpPr>
          <p:cNvPr id="4" name="Footer Placeholder 3">
            <a:extLst>
              <a:ext uri="{FF2B5EF4-FFF2-40B4-BE49-F238E27FC236}">
                <a16:creationId xmlns:a16="http://schemas.microsoft.com/office/drawing/2014/main" id="{1411DB4E-0BE4-407E-B500-90CE64BAE8DF}"/>
              </a:ext>
            </a:extLst>
          </p:cNvPr>
          <p:cNvSpPr>
            <a:spLocks noGrp="1"/>
          </p:cNvSpPr>
          <p:nvPr>
            <p:ph type="ftr" sz="quarter" idx="11"/>
          </p:nvPr>
        </p:nvSpPr>
        <p:spPr/>
        <p:txBody>
          <a:bodyPr/>
          <a:lstStyle/>
          <a:p>
            <a:r>
              <a:rPr lang="en-US"/>
              <a:t>Newton's method for finding extrema</a:t>
            </a:r>
            <a:endParaRPr lang="en-CA" dirty="0"/>
          </a:p>
        </p:txBody>
      </p:sp>
      <p:sp>
        <p:nvSpPr>
          <p:cNvPr id="5" name="Slide Number Placeholder 4">
            <a:extLst>
              <a:ext uri="{FF2B5EF4-FFF2-40B4-BE49-F238E27FC236}">
                <a16:creationId xmlns:a16="http://schemas.microsoft.com/office/drawing/2014/main" id="{9257D565-3E67-4ECB-9451-8D408FA6D87C}"/>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a:extLst>
              <a:ext uri="{FF2B5EF4-FFF2-40B4-BE49-F238E27FC236}">
                <a16:creationId xmlns:a16="http://schemas.microsoft.com/office/drawing/2014/main" id="{59941A63-67AD-4BF0-91B0-4D14AC5AD359}"/>
              </a:ext>
            </a:extLst>
          </p:cNvPr>
          <p:cNvGraphicFramePr>
            <a:graphicFrameLocks noChangeAspect="1"/>
          </p:cNvGraphicFramePr>
          <p:nvPr>
            <p:extLst>
              <p:ext uri="{D42A27DB-BD31-4B8C-83A1-F6EECF244321}">
                <p14:modId xmlns:p14="http://schemas.microsoft.com/office/powerpoint/2010/main" val="2239571134"/>
              </p:ext>
            </p:extLst>
          </p:nvPr>
        </p:nvGraphicFramePr>
        <p:xfrm>
          <a:off x="2675038" y="1455898"/>
          <a:ext cx="4676775" cy="766763"/>
        </p:xfrm>
        <a:graphic>
          <a:graphicData uri="http://schemas.openxmlformats.org/presentationml/2006/ole">
            <mc:AlternateContent xmlns:mc="http://schemas.openxmlformats.org/markup-compatibility/2006">
              <mc:Choice xmlns:v="urn:schemas-microsoft-com:vml" Requires="v">
                <p:oleObj name="Equation" r:id="rId5" imgW="2400120" imgH="393480" progId="Equation.DSMT4">
                  <p:embed/>
                </p:oleObj>
              </mc:Choice>
              <mc:Fallback>
                <p:oleObj name="Equation" r:id="rId5" imgW="2400120" imgH="39348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6"/>
                      <a:stretch>
                        <a:fillRect/>
                      </a:stretch>
                    </p:blipFill>
                    <p:spPr>
                      <a:xfrm>
                        <a:off x="2675038" y="1455898"/>
                        <a:ext cx="4676775" cy="7667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CBF9BBB-6E7F-43C6-A6EB-411ADD8C3960}"/>
              </a:ext>
            </a:extLst>
          </p:cNvPr>
          <p:cNvGraphicFramePr>
            <a:graphicFrameLocks noChangeAspect="1"/>
          </p:cNvGraphicFramePr>
          <p:nvPr>
            <p:extLst>
              <p:ext uri="{D42A27DB-BD31-4B8C-83A1-F6EECF244321}">
                <p14:modId xmlns:p14="http://schemas.microsoft.com/office/powerpoint/2010/main" val="2721310818"/>
              </p:ext>
            </p:extLst>
          </p:nvPr>
        </p:nvGraphicFramePr>
        <p:xfrm>
          <a:off x="1519873" y="2105660"/>
          <a:ext cx="4725987" cy="768350"/>
        </p:xfrm>
        <a:graphic>
          <a:graphicData uri="http://schemas.openxmlformats.org/presentationml/2006/ole">
            <mc:AlternateContent xmlns:mc="http://schemas.openxmlformats.org/markup-compatibility/2006">
              <mc:Choice xmlns:v="urn:schemas-microsoft-com:vml" Requires="v">
                <p:oleObj name="Equation" r:id="rId7" imgW="2425680" imgH="393480" progId="Equation.DSMT4">
                  <p:embed/>
                </p:oleObj>
              </mc:Choice>
              <mc:Fallback>
                <p:oleObj name="Equation" r:id="rId7" imgW="2425680" imgH="393480" progId="Equation.DSMT4">
                  <p:embed/>
                  <p:pic>
                    <p:nvPicPr>
                      <p:cNvPr id="6" name="Object 5">
                        <a:extLst>
                          <a:ext uri="{FF2B5EF4-FFF2-40B4-BE49-F238E27FC236}">
                            <a16:creationId xmlns:a16="http://schemas.microsoft.com/office/drawing/2014/main" id="{59941A63-67AD-4BF0-91B0-4D14AC5AD359}"/>
                          </a:ext>
                        </a:extLst>
                      </p:cNvPr>
                      <p:cNvPicPr/>
                      <p:nvPr/>
                    </p:nvPicPr>
                    <p:blipFill>
                      <a:blip r:embed="rId8"/>
                      <a:stretch>
                        <a:fillRect/>
                      </a:stretch>
                    </p:blipFill>
                    <p:spPr>
                      <a:xfrm>
                        <a:off x="1519873" y="2105660"/>
                        <a:ext cx="4725987" cy="7683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0B35B82-9A85-4BAE-9A81-BB876584E2D4}"/>
              </a:ext>
            </a:extLst>
          </p:cNvPr>
          <p:cNvGraphicFramePr>
            <a:graphicFrameLocks noChangeAspect="1"/>
          </p:cNvGraphicFramePr>
          <p:nvPr>
            <p:extLst>
              <p:ext uri="{D42A27DB-BD31-4B8C-83A1-F6EECF244321}">
                <p14:modId xmlns:p14="http://schemas.microsoft.com/office/powerpoint/2010/main" val="2440681476"/>
              </p:ext>
            </p:extLst>
          </p:nvPr>
        </p:nvGraphicFramePr>
        <p:xfrm>
          <a:off x="2249488" y="3564970"/>
          <a:ext cx="4354512" cy="992188"/>
        </p:xfrm>
        <a:graphic>
          <a:graphicData uri="http://schemas.openxmlformats.org/presentationml/2006/ole">
            <mc:AlternateContent xmlns:mc="http://schemas.openxmlformats.org/markup-compatibility/2006">
              <mc:Choice xmlns:v="urn:schemas-microsoft-com:vml" Requires="v">
                <p:oleObj name="Equation" r:id="rId9" imgW="2234880" imgH="507960" progId="Equation.DSMT4">
                  <p:embed/>
                </p:oleObj>
              </mc:Choice>
              <mc:Fallback>
                <p:oleObj name="Equation" r:id="rId9" imgW="2234880" imgH="507960" progId="Equation.DSMT4">
                  <p:embed/>
                  <p:pic>
                    <p:nvPicPr>
                      <p:cNvPr id="7" name="Object 6">
                        <a:extLst>
                          <a:ext uri="{FF2B5EF4-FFF2-40B4-BE49-F238E27FC236}">
                            <a16:creationId xmlns:a16="http://schemas.microsoft.com/office/drawing/2014/main" id="{ECBF9BBB-6E7F-43C6-A6EB-411ADD8C3960}"/>
                          </a:ext>
                        </a:extLst>
                      </p:cNvPr>
                      <p:cNvPicPr/>
                      <p:nvPr/>
                    </p:nvPicPr>
                    <p:blipFill>
                      <a:blip r:embed="rId10"/>
                      <a:stretch>
                        <a:fillRect/>
                      </a:stretch>
                    </p:blipFill>
                    <p:spPr>
                      <a:xfrm>
                        <a:off x="2249488" y="3564970"/>
                        <a:ext cx="4354512" cy="9921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69D8BEC-84AF-4278-AE59-582D615E02E4}"/>
              </a:ext>
            </a:extLst>
          </p:cNvPr>
          <p:cNvGraphicFramePr>
            <a:graphicFrameLocks noChangeAspect="1"/>
          </p:cNvGraphicFramePr>
          <p:nvPr>
            <p:extLst>
              <p:ext uri="{D42A27DB-BD31-4B8C-83A1-F6EECF244321}">
                <p14:modId xmlns:p14="http://schemas.microsoft.com/office/powerpoint/2010/main" val="2235440041"/>
              </p:ext>
            </p:extLst>
          </p:nvPr>
        </p:nvGraphicFramePr>
        <p:xfrm>
          <a:off x="1309688" y="2869883"/>
          <a:ext cx="5097462" cy="768350"/>
        </p:xfrm>
        <a:graphic>
          <a:graphicData uri="http://schemas.openxmlformats.org/presentationml/2006/ole">
            <mc:AlternateContent xmlns:mc="http://schemas.openxmlformats.org/markup-compatibility/2006">
              <mc:Choice xmlns:v="urn:schemas-microsoft-com:vml" Requires="v">
                <p:oleObj name="Equation" r:id="rId11" imgW="2616120" imgH="393480" progId="Equation.DSMT4">
                  <p:embed/>
                </p:oleObj>
              </mc:Choice>
              <mc:Fallback>
                <p:oleObj name="Equation" r:id="rId11" imgW="2616120" imgH="393480" progId="Equation.DSMT4">
                  <p:embed/>
                  <p:pic>
                    <p:nvPicPr>
                      <p:cNvPr id="7" name="Object 6">
                        <a:extLst>
                          <a:ext uri="{FF2B5EF4-FFF2-40B4-BE49-F238E27FC236}">
                            <a16:creationId xmlns:a16="http://schemas.microsoft.com/office/drawing/2014/main" id="{ECBF9BBB-6E7F-43C6-A6EB-411ADD8C3960}"/>
                          </a:ext>
                        </a:extLst>
                      </p:cNvPr>
                      <p:cNvPicPr/>
                      <p:nvPr/>
                    </p:nvPicPr>
                    <p:blipFill>
                      <a:blip r:embed="rId12"/>
                      <a:stretch>
                        <a:fillRect/>
                      </a:stretch>
                    </p:blipFill>
                    <p:spPr>
                      <a:xfrm>
                        <a:off x="1309688" y="2869883"/>
                        <a:ext cx="5097462" cy="7683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5F98CC3-A69B-4AEB-ACF6-9745D8CBEBC8}"/>
              </a:ext>
            </a:extLst>
          </p:cNvPr>
          <p:cNvGraphicFramePr>
            <a:graphicFrameLocks noChangeAspect="1"/>
          </p:cNvGraphicFramePr>
          <p:nvPr>
            <p:extLst>
              <p:ext uri="{D42A27DB-BD31-4B8C-83A1-F6EECF244321}">
                <p14:modId xmlns:p14="http://schemas.microsoft.com/office/powerpoint/2010/main" val="2417719563"/>
              </p:ext>
            </p:extLst>
          </p:nvPr>
        </p:nvGraphicFramePr>
        <p:xfrm>
          <a:off x="3419475" y="5552442"/>
          <a:ext cx="4208463" cy="1289050"/>
        </p:xfrm>
        <a:graphic>
          <a:graphicData uri="http://schemas.openxmlformats.org/presentationml/2006/ole">
            <mc:AlternateContent xmlns:mc="http://schemas.openxmlformats.org/markup-compatibility/2006">
              <mc:Choice xmlns:v="urn:schemas-microsoft-com:vml" Requires="v">
                <p:oleObj name="Equation" r:id="rId13" imgW="2158920" imgH="660240" progId="Equation.DSMT4">
                  <p:embed/>
                </p:oleObj>
              </mc:Choice>
              <mc:Fallback>
                <p:oleObj name="Equation" r:id="rId13" imgW="2158920" imgH="660240" progId="Equation.DSMT4">
                  <p:embed/>
                  <p:pic>
                    <p:nvPicPr>
                      <p:cNvPr id="10" name="Object 9">
                        <a:extLst>
                          <a:ext uri="{FF2B5EF4-FFF2-40B4-BE49-F238E27FC236}">
                            <a16:creationId xmlns:a16="http://schemas.microsoft.com/office/drawing/2014/main" id="{0D271AA1-30DA-409F-B9B0-6A1AF508DC34}"/>
                          </a:ext>
                        </a:extLst>
                      </p:cNvPr>
                      <p:cNvPicPr/>
                      <p:nvPr/>
                    </p:nvPicPr>
                    <p:blipFill>
                      <a:blip r:embed="rId14"/>
                      <a:stretch>
                        <a:fillRect/>
                      </a:stretch>
                    </p:blipFill>
                    <p:spPr>
                      <a:xfrm>
                        <a:off x="3419475" y="5552442"/>
                        <a:ext cx="4208463" cy="12890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D482471-5497-4E85-9E81-EA13AAEE0920}"/>
              </a:ext>
            </a:extLst>
          </p:cNvPr>
          <p:cNvGraphicFramePr>
            <a:graphicFrameLocks noChangeAspect="1"/>
          </p:cNvGraphicFramePr>
          <p:nvPr>
            <p:extLst>
              <p:ext uri="{D42A27DB-BD31-4B8C-83A1-F6EECF244321}">
                <p14:modId xmlns:p14="http://schemas.microsoft.com/office/powerpoint/2010/main" val="3065813324"/>
              </p:ext>
            </p:extLst>
          </p:nvPr>
        </p:nvGraphicFramePr>
        <p:xfrm>
          <a:off x="1309689" y="4435236"/>
          <a:ext cx="6980237" cy="1090612"/>
        </p:xfrm>
        <a:graphic>
          <a:graphicData uri="http://schemas.openxmlformats.org/presentationml/2006/ole">
            <mc:AlternateContent xmlns:mc="http://schemas.openxmlformats.org/markup-compatibility/2006">
              <mc:Choice xmlns:v="urn:schemas-microsoft-com:vml" Requires="v">
                <p:oleObj name="Equation" r:id="rId15" imgW="3581280" imgH="558720" progId="Equation.DSMT4">
                  <p:embed/>
                </p:oleObj>
              </mc:Choice>
              <mc:Fallback>
                <p:oleObj name="Equation" r:id="rId15" imgW="3581280" imgH="558720" progId="Equation.DSMT4">
                  <p:embed/>
                  <p:pic>
                    <p:nvPicPr>
                      <p:cNvPr id="10" name="Object 9">
                        <a:extLst>
                          <a:ext uri="{FF2B5EF4-FFF2-40B4-BE49-F238E27FC236}">
                            <a16:creationId xmlns:a16="http://schemas.microsoft.com/office/drawing/2014/main" id="{0D271AA1-30DA-409F-B9B0-6A1AF508DC34}"/>
                          </a:ext>
                        </a:extLst>
                      </p:cNvPr>
                      <p:cNvPicPr/>
                      <p:nvPr/>
                    </p:nvPicPr>
                    <p:blipFill>
                      <a:blip r:embed="rId16"/>
                      <a:stretch>
                        <a:fillRect/>
                      </a:stretch>
                    </p:blipFill>
                    <p:spPr>
                      <a:xfrm>
                        <a:off x="1309689" y="4435236"/>
                        <a:ext cx="6980237" cy="109061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74BF4031-E8A5-410B-A8DE-61F79A7DFD50}"/>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0304652"/>
      </p:ext>
    </p:extLst>
  </p:cSld>
  <p:clrMapOvr>
    <a:masterClrMapping/>
  </p:clrMapOvr>
  <mc:AlternateContent xmlns:mc="http://schemas.openxmlformats.org/markup-compatibility/2006" xmlns:p14="http://schemas.microsoft.com/office/powerpoint/2010/main">
    <mc:Choice Requires="p14">
      <p:transition spd="slow" p14:dur="2000" advTm="153320"/>
    </mc:Choice>
    <mc:Fallback xmlns="">
      <p:transition spd="slow" advTm="15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Minimize </a:t>
            </a:r>
            <a:r>
              <a:rPr lang="en-US" i="1" dirty="0">
                <a:latin typeface="Times New Roman" panose="02020603050405020304" pitchFamily="18" charset="0"/>
              </a:rPr>
              <a:t>e</a:t>
            </a:r>
            <a:r>
              <a:rPr lang="en-US" baseline="30000" dirty="0">
                <a:latin typeface="Times New Roman" panose="02020603050405020304" pitchFamily="18" charset="0"/>
              </a:rPr>
              <a:t>–</a:t>
            </a:r>
            <a:r>
              <a:rPr lang="en-US" i="1" baseline="30000" dirty="0" err="1">
                <a:latin typeface="Times New Roman" panose="02020603050405020304" pitchFamily="18" charset="0"/>
              </a:rPr>
              <a:t>x</a:t>
            </a:r>
            <a:r>
              <a:rPr lang="en-US" dirty="0" err="1">
                <a:latin typeface="Times New Roman" panose="02020603050405020304" pitchFamily="18" charset="0"/>
              </a:rPr>
              <a:t>cos</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with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1</a:t>
            </a:r>
          </a:p>
          <a:p>
            <a:pPr marL="0" indent="0">
              <a:buNone/>
            </a:pPr>
            <a:endParaRPr lang="en-US" sz="1600" dirty="0"/>
          </a:p>
          <a:p>
            <a:pPr marL="0" indent="0">
              <a:buNone/>
            </a:pPr>
            <a:r>
              <a:rPr lang="en-US" sz="2000" dirty="0">
                <a:latin typeface="Times New Roman" panose="02020603050405020304" pitchFamily="18" charset="0"/>
              </a:rPr>
              <a:t>	 </a:t>
            </a:r>
            <a:r>
              <a:rPr lang="en-US" sz="2000" i="1" dirty="0">
                <a:latin typeface="Times New Roman" panose="02020603050405020304" pitchFamily="18" charset="0"/>
              </a:rPr>
              <a:t>k</a:t>
            </a:r>
            <a:r>
              <a:rPr lang="en-US" sz="2000" dirty="0">
                <a:latin typeface="Times New Roman" panose="02020603050405020304" pitchFamily="18" charset="0"/>
              </a:rPr>
              <a:t>	  </a:t>
            </a:r>
            <a:r>
              <a:rPr lang="en-US" sz="2000" i="1" dirty="0">
                <a:latin typeface="Times New Roman" panose="02020603050405020304" pitchFamily="18" charset="0"/>
              </a:rPr>
              <a:t>        </a:t>
            </a:r>
            <a:r>
              <a:rPr lang="en-US" sz="2000" i="1" dirty="0" err="1">
                <a:latin typeface="Times New Roman" panose="02020603050405020304" pitchFamily="18" charset="0"/>
              </a:rPr>
              <a:t>x</a:t>
            </a:r>
            <a:r>
              <a:rPr lang="en-US" sz="2000" i="1" baseline="-25000" dirty="0" err="1">
                <a:latin typeface="Times New Roman" panose="02020603050405020304" pitchFamily="18" charset="0"/>
              </a:rPr>
              <a:t>k</a:t>
            </a:r>
            <a:r>
              <a:rPr lang="en-US" sz="2000" i="1" dirty="0">
                <a:latin typeface="Times New Roman" panose="02020603050405020304" pitchFamily="18" charset="0"/>
              </a:rPr>
              <a:t>			             f</a:t>
            </a:r>
            <a:r>
              <a:rPr lang="en-US" sz="2000" dirty="0">
                <a:latin typeface="Times New Roman" panose="02020603050405020304" pitchFamily="18" charset="0"/>
              </a:rPr>
              <a:t> (</a:t>
            </a:r>
            <a:r>
              <a:rPr lang="en-US" sz="2000" i="1" dirty="0" err="1">
                <a:latin typeface="Times New Roman" panose="02020603050405020304" pitchFamily="18" charset="0"/>
              </a:rPr>
              <a:t>x</a:t>
            </a:r>
            <a:r>
              <a:rPr lang="en-US" sz="2000" i="1" baseline="-25000" dirty="0" err="1">
                <a:latin typeface="Times New Roman" panose="02020603050405020304" pitchFamily="18" charset="0"/>
              </a:rPr>
              <a:t>k</a:t>
            </a:r>
            <a:r>
              <a:rPr lang="en-US" sz="2000" dirty="0">
                <a:latin typeface="Times New Roman" panose="02020603050405020304" pitchFamily="18" charset="0"/>
              </a:rPr>
              <a:t>)</a:t>
            </a:r>
          </a:p>
          <a:p>
            <a:pPr marL="0" indent="0">
              <a:buNone/>
            </a:pPr>
            <a:r>
              <a:rPr lang="en-US" sz="1600" dirty="0">
                <a:latin typeface="Times New Roman" panose="02020603050405020304" pitchFamily="18" charset="0"/>
              </a:rPr>
              <a:t>	  0  	1			  0.19876611034641294</a:t>
            </a:r>
          </a:p>
          <a:p>
            <a:pPr marL="0" indent="0">
              <a:buNone/>
            </a:pPr>
            <a:r>
              <a:rPr lang="en-US" sz="1600" dirty="0">
                <a:latin typeface="Times New Roman" panose="02020603050405020304" pitchFamily="18" charset="0"/>
              </a:rPr>
              <a:t>	  1	1.821046307967165		–0.04008309405526042</a:t>
            </a:r>
          </a:p>
          <a:p>
            <a:pPr marL="0" indent="0">
              <a:buNone/>
            </a:pPr>
            <a:r>
              <a:rPr lang="en-US" sz="1600" dirty="0">
                <a:latin typeface="Times New Roman" panose="02020603050405020304" pitchFamily="18" charset="0"/>
              </a:rPr>
              <a:t>	  2	</a:t>
            </a:r>
            <a:r>
              <a:rPr lang="en-US" sz="1600" dirty="0">
                <a:solidFill>
                  <a:srgbClr val="00B0F0"/>
                </a:solidFill>
                <a:latin typeface="Times New Roman" panose="02020603050405020304" pitchFamily="18" charset="0"/>
              </a:rPr>
              <a:t>2</a:t>
            </a:r>
            <a:r>
              <a:rPr lang="en-US" sz="1600" dirty="0">
                <a:latin typeface="Times New Roman" panose="02020603050405020304" pitchFamily="18" charset="0"/>
              </a:rPr>
              <a:t>.193242198945474		–</a:t>
            </a:r>
            <a:r>
              <a:rPr lang="en-US" sz="1600" dirty="0">
                <a:solidFill>
                  <a:srgbClr val="00B0F0"/>
                </a:solidFill>
                <a:latin typeface="Times New Roman" panose="02020603050405020304" pitchFamily="18" charset="0"/>
              </a:rPr>
              <a:t>0.06</a:t>
            </a:r>
            <a:r>
              <a:rPr lang="en-US" sz="1600" dirty="0">
                <a:latin typeface="Times New Roman" panose="02020603050405020304" pitchFamily="18" charset="0"/>
              </a:rPr>
              <a:t>503894611173578</a:t>
            </a:r>
          </a:p>
          <a:p>
            <a:pPr marL="0" indent="0">
              <a:buNone/>
            </a:pPr>
            <a:r>
              <a:rPr lang="en-US" sz="1600" dirty="0">
                <a:latin typeface="Times New Roman" panose="02020603050405020304" pitchFamily="18" charset="0"/>
              </a:rPr>
              <a:t>	  3	</a:t>
            </a:r>
            <a:r>
              <a:rPr lang="en-US" sz="1600" dirty="0">
                <a:solidFill>
                  <a:srgbClr val="00B0F0"/>
                </a:solidFill>
                <a:latin typeface="Times New Roman" panose="02020603050405020304" pitchFamily="18" charset="0"/>
              </a:rPr>
              <a:t>2.3</a:t>
            </a:r>
            <a:r>
              <a:rPr lang="en-US" sz="1600" dirty="0">
                <a:latin typeface="Times New Roman" panose="02020603050405020304" pitchFamily="18" charset="0"/>
              </a:rPr>
              <a:t>34438237434764		–</a:t>
            </a:r>
            <a:r>
              <a:rPr lang="en-US" sz="1600" dirty="0">
                <a:solidFill>
                  <a:srgbClr val="00B0F0"/>
                </a:solidFill>
                <a:latin typeface="Times New Roman" panose="02020603050405020304" pitchFamily="18" charset="0"/>
              </a:rPr>
              <a:t>0.066</a:t>
            </a:r>
            <a:r>
              <a:rPr lang="en-US" sz="1600" dirty="0">
                <a:latin typeface="Times New Roman" panose="02020603050405020304" pitchFamily="18" charset="0"/>
              </a:rPr>
              <a:t>98755433628948</a:t>
            </a:r>
          </a:p>
          <a:p>
            <a:pPr marL="0" indent="0">
              <a:buNone/>
            </a:pPr>
            <a:r>
              <a:rPr lang="en-US" sz="1600" dirty="0">
                <a:latin typeface="Times New Roman" panose="02020603050405020304" pitchFamily="18" charset="0"/>
              </a:rPr>
              <a:t>	  4	</a:t>
            </a:r>
            <a:r>
              <a:rPr lang="en-US" sz="1600" dirty="0">
                <a:solidFill>
                  <a:srgbClr val="00B0F0"/>
                </a:solidFill>
                <a:latin typeface="Times New Roman" panose="02020603050405020304" pitchFamily="18" charset="0"/>
              </a:rPr>
              <a:t>2.355</a:t>
            </a:r>
            <a:r>
              <a:rPr lang="en-US" sz="1600" dirty="0">
                <a:latin typeface="Times New Roman" panose="02020603050405020304" pitchFamily="18" charset="0"/>
              </a:rPr>
              <a:t>734523015622		–</a:t>
            </a:r>
            <a:r>
              <a:rPr lang="en-US" sz="1600" dirty="0">
                <a:solidFill>
                  <a:srgbClr val="00B0F0"/>
                </a:solidFill>
                <a:latin typeface="Times New Roman" panose="02020603050405020304" pitchFamily="18" charset="0"/>
              </a:rPr>
              <a:t>0.0670197</a:t>
            </a:r>
            <a:r>
              <a:rPr lang="en-US" sz="1600" dirty="0">
                <a:latin typeface="Times New Roman" panose="02020603050405020304" pitchFamily="18" charset="0"/>
              </a:rPr>
              <a:t>2552457167</a:t>
            </a:r>
          </a:p>
          <a:p>
            <a:pPr marL="0" indent="0">
              <a:buNone/>
            </a:pPr>
            <a:r>
              <a:rPr lang="en-US" sz="1600" dirty="0">
                <a:latin typeface="Times New Roman" panose="02020603050405020304" pitchFamily="18" charset="0"/>
              </a:rPr>
              <a:t>	  5	</a:t>
            </a:r>
            <a:r>
              <a:rPr lang="en-US" sz="1600" dirty="0">
                <a:solidFill>
                  <a:srgbClr val="00B0F0"/>
                </a:solidFill>
                <a:latin typeface="Times New Roman" panose="02020603050405020304" pitchFamily="18" charset="0"/>
              </a:rPr>
              <a:t>2.356194</a:t>
            </a:r>
            <a:r>
              <a:rPr lang="en-US" sz="1600" dirty="0">
                <a:latin typeface="Times New Roman" panose="02020603050405020304" pitchFamily="18" charset="0"/>
              </a:rPr>
              <a:t>278752220		–</a:t>
            </a:r>
            <a:r>
              <a:rPr lang="en-US" sz="1600" dirty="0">
                <a:solidFill>
                  <a:srgbClr val="00B0F0"/>
                </a:solidFill>
                <a:latin typeface="Times New Roman" panose="02020603050405020304" pitchFamily="18" charset="0"/>
              </a:rPr>
              <a:t>0.06701973970827037</a:t>
            </a:r>
          </a:p>
          <a:p>
            <a:pPr marL="0" indent="0">
              <a:buNone/>
            </a:pPr>
            <a:r>
              <a:rPr lang="en-US" sz="1600" dirty="0">
                <a:latin typeface="Times New Roman" panose="02020603050405020304" pitchFamily="18" charset="0"/>
              </a:rPr>
              <a:t>	  6	</a:t>
            </a:r>
            <a:r>
              <a:rPr lang="en-US" sz="1600" dirty="0">
                <a:solidFill>
                  <a:srgbClr val="00B0F0"/>
                </a:solidFill>
                <a:latin typeface="Times New Roman" panose="02020603050405020304" pitchFamily="18" charset="0"/>
              </a:rPr>
              <a:t>2.3561944901923</a:t>
            </a:r>
            <a:r>
              <a:rPr lang="en-US" sz="1600" dirty="0">
                <a:latin typeface="Times New Roman" panose="02020603050405020304" pitchFamily="18" charset="0"/>
              </a:rPr>
              <a:t>00		–</a:t>
            </a:r>
            <a:r>
              <a:rPr lang="en-US" sz="1600" dirty="0">
                <a:solidFill>
                  <a:srgbClr val="00B0F0"/>
                </a:solidFill>
                <a:latin typeface="Times New Roman" panose="02020603050405020304" pitchFamily="18" charset="0"/>
              </a:rPr>
              <a:t>0.06701973970827337</a:t>
            </a:r>
          </a:p>
          <a:p>
            <a:pPr marL="0" indent="0">
              <a:buNone/>
            </a:pPr>
            <a:r>
              <a:rPr lang="en-US" sz="1600" dirty="0">
                <a:latin typeface="Times New Roman" panose="02020603050405020304" pitchFamily="18" charset="0"/>
              </a:rPr>
              <a:t>	  7	</a:t>
            </a:r>
            <a:r>
              <a:rPr lang="en-US" sz="1600" dirty="0">
                <a:solidFill>
                  <a:srgbClr val="00B0F0"/>
                </a:solidFill>
                <a:latin typeface="Times New Roman" panose="02020603050405020304" pitchFamily="18" charset="0"/>
              </a:rPr>
              <a:t>2.356194490192345</a:t>
            </a:r>
            <a:r>
              <a:rPr lang="en-US" sz="1600" dirty="0">
                <a:latin typeface="Times New Roman" panose="02020603050405020304" pitchFamily="18" charset="0"/>
              </a:rPr>
              <a:t>		–</a:t>
            </a:r>
            <a:r>
              <a:rPr lang="en-US" sz="1600" dirty="0">
                <a:solidFill>
                  <a:srgbClr val="00B0F0"/>
                </a:solidFill>
                <a:latin typeface="Times New Roman" panose="02020603050405020304" pitchFamily="18" charset="0"/>
              </a:rPr>
              <a:t>0.06701973970827337</a:t>
            </a:r>
          </a:p>
          <a:p>
            <a:pPr marL="0" indent="0">
              <a:buNone/>
            </a:pPr>
            <a:r>
              <a:rPr lang="en-US" sz="1600" dirty="0">
                <a:latin typeface="Times New Roman" panose="02020603050405020304" pitchFamily="18" charset="0"/>
              </a:rPr>
              <a:t>	  8	</a:t>
            </a:r>
            <a:r>
              <a:rPr lang="en-US" sz="1600" dirty="0">
                <a:solidFill>
                  <a:srgbClr val="00B0F0"/>
                </a:solidFill>
                <a:latin typeface="Times New Roman" panose="02020603050405020304" pitchFamily="18" charset="0"/>
              </a:rPr>
              <a:t>2.356194490192345</a:t>
            </a:r>
            <a:r>
              <a:rPr lang="en-US" sz="1600" dirty="0">
                <a:latin typeface="Times New Roman" panose="02020603050405020304" pitchFamily="18" charset="0"/>
              </a:rPr>
              <a:t>		–</a:t>
            </a:r>
            <a:r>
              <a:rPr lang="en-US" sz="1600" dirty="0">
                <a:solidFill>
                  <a:srgbClr val="00B0F0"/>
                </a:solidFill>
                <a:latin typeface="Times New Roman" panose="02020603050405020304" pitchFamily="18" charset="0"/>
              </a:rPr>
              <a:t>0.06701973970827337</a:t>
            </a:r>
          </a:p>
          <a:p>
            <a:pPr marL="0" indent="0">
              <a:buNone/>
            </a:pPr>
            <a:endParaRPr lang="en-US" sz="16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Newton's method for finding extrema</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13" name="Audio 12">
            <a:hlinkClick r:id="" action="ppaction://media"/>
            <a:extLst>
              <a:ext uri="{FF2B5EF4-FFF2-40B4-BE49-F238E27FC236}">
                <a16:creationId xmlns:a16="http://schemas.microsoft.com/office/drawing/2014/main" id="{8F87775A-3B2F-4E14-9105-0F454C29BE3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8602706"/>
      </p:ext>
    </p:extLst>
  </p:cSld>
  <p:clrMapOvr>
    <a:masterClrMapping/>
  </p:clrMapOvr>
  <mc:AlternateContent xmlns:mc="http://schemas.openxmlformats.org/markup-compatibility/2006" xmlns:p14="http://schemas.microsoft.com/office/powerpoint/2010/main">
    <mc:Choice Requires="p14">
      <p:transition spd="slow" p14:dur="2000" advTm="83014"/>
    </mc:Choice>
    <mc:Fallback xmlns="">
      <p:transition spd="slow" advTm="8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Newton’s method can be used to find extrema</a:t>
            </a:r>
          </a:p>
          <a:p>
            <a:pPr lvl="1"/>
            <a:r>
              <a:rPr lang="en-US" dirty="0"/>
              <a:t>Are aware of the benefits and issues</a:t>
            </a:r>
          </a:p>
          <a:p>
            <a:pPr lvl="1"/>
            <a:r>
              <a:rPr lang="en-US" dirty="0"/>
              <a:t>Understand that other techniques are preferable if the derivative and second derivative cannot be precisely </a:t>
            </a:r>
          </a:p>
          <a:p>
            <a:pPr lvl="1"/>
            <a:r>
              <a:rPr lang="en-US" dirty="0"/>
              <a:t>Have seen an example</a:t>
            </a:r>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10" name="Audio 9">
            <a:hlinkClick r:id="" action="ppaction://media"/>
            <a:extLst>
              <a:ext uri="{FF2B5EF4-FFF2-40B4-BE49-F238E27FC236}">
                <a16:creationId xmlns:a16="http://schemas.microsoft.com/office/drawing/2014/main" id="{9478C5C1-445E-40F3-B2AE-3439F6DD21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4621"/>
    </mc:Choice>
    <mc:Fallback xmlns="">
      <p:transition spd="slow" advTm="2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https://en.wikipedia.org/wiki/Newton%27s_method_in_optimization</a:t>
            </a:r>
          </a:p>
        </p:txBody>
      </p:sp>
      <p:sp>
        <p:nvSpPr>
          <p:cNvPr id="4" name="Footer Placeholder 3"/>
          <p:cNvSpPr>
            <a:spLocks noGrp="1"/>
          </p:cNvSpPr>
          <p:nvPr>
            <p:ph type="ftr" sz="quarter" idx="11"/>
          </p:nvPr>
        </p:nvSpPr>
        <p:spPr/>
        <p:txBody>
          <a:bodyPr/>
          <a:lstStyle/>
          <a:p>
            <a:r>
              <a:rPr lang="en-US"/>
              <a:t>Newton's method for finding extrema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15"/>
</p:tagLst>
</file>

<file path=ppt/tags/tag2.xml><?xml version="1.0" encoding="utf-8"?>
<p:tagLst xmlns:a="http://schemas.openxmlformats.org/drawingml/2006/main" xmlns:r="http://schemas.openxmlformats.org/officeDocument/2006/relationships" xmlns:p="http://schemas.openxmlformats.org/presentationml/2006/main">
  <p:tag name="TIMING" val="|16.8|8.8|9|17.4|10.7"/>
</p:tagLst>
</file>

<file path=ppt/tags/tag3.xml><?xml version="1.0" encoding="utf-8"?>
<p:tagLst xmlns:a="http://schemas.openxmlformats.org/drawingml/2006/main" xmlns:r="http://schemas.openxmlformats.org/officeDocument/2006/relationships" xmlns:p="http://schemas.openxmlformats.org/presentationml/2006/main">
  <p:tag name="TIMING" val="|29.7|8.6|14.3|21.2|23.8"/>
</p:tagLst>
</file>

<file path=ppt/tags/tag4.xml><?xml version="1.0" encoding="utf-8"?>
<p:tagLst xmlns:a="http://schemas.openxmlformats.org/drawingml/2006/main" xmlns:r="http://schemas.openxmlformats.org/officeDocument/2006/relationships" xmlns:p="http://schemas.openxmlformats.org/presentationml/2006/main">
  <p:tag name="TIMING" val="|31.6|30|16.6|36.9|5.8"/>
</p:tagLst>
</file>

<file path=ppt/tags/tag5.xml><?xml version="1.0" encoding="utf-8"?>
<p:tagLst xmlns:a="http://schemas.openxmlformats.org/drawingml/2006/main" xmlns:r="http://schemas.openxmlformats.org/officeDocument/2006/relationships" xmlns:p="http://schemas.openxmlformats.org/presentationml/2006/main">
  <p:tag name="TIMING" val="|19.2|2.9|3|1.7|2.4|4.1|2.3|1.7|1.4"/>
</p:tagLst>
</file>

<file path=ppt/tags/tag6.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98916</TotalTime>
  <Words>720</Words>
  <Application>Microsoft Office PowerPoint</Application>
  <PresentationFormat>On-screen Show (4:3)</PresentationFormat>
  <Paragraphs>87</Paragraphs>
  <Slides>12</Slides>
  <Notes>0</Notes>
  <HiddenSlides>0</HiddenSlides>
  <MMClips>12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Arial</vt:lpstr>
      <vt:lpstr>Bookman Old Style</vt:lpstr>
      <vt:lpstr>Calibri</vt:lpstr>
      <vt:lpstr>Cambria</vt:lpstr>
      <vt:lpstr>Consolas</vt:lpstr>
      <vt:lpstr>Constantia</vt:lpstr>
      <vt:lpstr>Georgia</vt:lpstr>
      <vt:lpstr>Times New Roman</vt:lpstr>
      <vt:lpstr>Office Theme</vt:lpstr>
      <vt:lpstr>Equation</vt:lpstr>
      <vt:lpstr>Newton’s method for finding extrema</vt:lpstr>
      <vt:lpstr>Introduction</vt:lpstr>
      <vt:lpstr>Newton’s method</vt:lpstr>
      <vt:lpstr>Newton’s method</vt:lpstr>
      <vt:lpstr>Issues</vt:lpstr>
      <vt:lpstr>Error analysis</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1716</cp:revision>
  <cp:lastPrinted>2021-04-01T01:38:00Z</cp:lastPrinted>
  <dcterms:created xsi:type="dcterms:W3CDTF">2020-04-30T19:27:29Z</dcterms:created>
  <dcterms:modified xsi:type="dcterms:W3CDTF">2021-04-01T18:08:47Z</dcterms:modified>
</cp:coreProperties>
</file>